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
  </p:notesMasterIdLst>
  <p:sldIdLst>
    <p:sldId id="256" r:id="rId2"/>
    <p:sldId id="257" r:id="rId3"/>
    <p:sldId id="258" r:id="rId4"/>
    <p:sldId id="261" r:id="rId5"/>
    <p:sldId id="259" r:id="rId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5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D7696A-ABB3-4B88-A3C0-6E89FC12D579}" type="datetimeFigureOut">
              <a:rPr lang="zh-TW" altLang="en-US" smtClean="0"/>
              <a:t>2020/2/27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0899B-0190-4351-AF29-58E85DBFAADE}" type="slidenum">
              <a:rPr lang="zh-TW" altLang="en-US" smtClean="0"/>
              <a:t>‹#›</a:t>
            </a:fld>
            <a:endParaRPr lang="zh-TW" altLang="en-US"/>
          </a:p>
        </p:txBody>
      </p:sp>
    </p:spTree>
    <p:extLst>
      <p:ext uri="{BB962C8B-B14F-4D97-AF65-F5344CB8AC3E}">
        <p14:creationId xmlns:p14="http://schemas.microsoft.com/office/powerpoint/2010/main" val="103961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DD0899B-0190-4351-AF29-58E85DBFAADE}" type="slidenum">
              <a:rPr lang="zh-TW" altLang="en-US" smtClean="0"/>
              <a:t>3</a:t>
            </a:fld>
            <a:endParaRPr lang="zh-TW" altLang="en-US"/>
          </a:p>
        </p:txBody>
      </p:sp>
    </p:spTree>
    <p:extLst>
      <p:ext uri="{BB962C8B-B14F-4D97-AF65-F5344CB8AC3E}">
        <p14:creationId xmlns:p14="http://schemas.microsoft.com/office/powerpoint/2010/main" val="16966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4C1DEE3-8C69-4DC5-986A-2D096B0CD412}" type="datetimeFigureOut">
              <a:rPr lang="zh-TW" altLang="en-US" smtClean="0"/>
              <a:t>2020/2/27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3868AE-1859-4891-A4C3-E56D7E42490F}" type="slidenum">
              <a:rPr lang="zh-TW" altLang="en-US" smtClean="0"/>
              <a:t>‹#›</a:t>
            </a:fld>
            <a:endParaRPr lang="zh-TW" altLang="en-US"/>
          </a:p>
        </p:txBody>
      </p:sp>
    </p:spTree>
    <p:extLst>
      <p:ext uri="{BB962C8B-B14F-4D97-AF65-F5344CB8AC3E}">
        <p14:creationId xmlns:p14="http://schemas.microsoft.com/office/powerpoint/2010/main" val="47038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4C1DEE3-8C69-4DC5-986A-2D096B0CD412}" type="datetimeFigureOut">
              <a:rPr lang="zh-TW" altLang="en-US" smtClean="0"/>
              <a:t>2020/2/27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3868AE-1859-4891-A4C3-E56D7E42490F}" type="slidenum">
              <a:rPr lang="zh-TW" altLang="en-US" smtClean="0"/>
              <a:t>‹#›</a:t>
            </a:fld>
            <a:endParaRPr lang="zh-TW" altLang="en-US"/>
          </a:p>
        </p:txBody>
      </p:sp>
    </p:spTree>
    <p:extLst>
      <p:ext uri="{BB962C8B-B14F-4D97-AF65-F5344CB8AC3E}">
        <p14:creationId xmlns:p14="http://schemas.microsoft.com/office/powerpoint/2010/main" val="202857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4C1DEE3-8C69-4DC5-986A-2D096B0CD412}" type="datetimeFigureOut">
              <a:rPr lang="zh-TW" altLang="en-US" smtClean="0"/>
              <a:t>2020/2/27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3868AE-1859-4891-A4C3-E56D7E42490F}" type="slidenum">
              <a:rPr lang="zh-TW" altLang="en-US" smtClean="0"/>
              <a:t>‹#›</a:t>
            </a:fld>
            <a:endParaRPr lang="zh-TW" altLang="en-US"/>
          </a:p>
        </p:txBody>
      </p:sp>
    </p:spTree>
    <p:extLst>
      <p:ext uri="{BB962C8B-B14F-4D97-AF65-F5344CB8AC3E}">
        <p14:creationId xmlns:p14="http://schemas.microsoft.com/office/powerpoint/2010/main" val="100738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4C1DEE3-8C69-4DC5-986A-2D096B0CD412}" type="datetimeFigureOut">
              <a:rPr lang="zh-TW" altLang="en-US" smtClean="0"/>
              <a:t>2020/2/27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3868AE-1859-4891-A4C3-E56D7E42490F}" type="slidenum">
              <a:rPr lang="zh-TW" altLang="en-US" smtClean="0"/>
              <a:t>‹#›</a:t>
            </a:fld>
            <a:endParaRPr lang="zh-TW" altLang="en-US"/>
          </a:p>
        </p:txBody>
      </p:sp>
    </p:spTree>
    <p:extLst>
      <p:ext uri="{BB962C8B-B14F-4D97-AF65-F5344CB8AC3E}">
        <p14:creationId xmlns:p14="http://schemas.microsoft.com/office/powerpoint/2010/main" val="75405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4C1DEE3-8C69-4DC5-986A-2D096B0CD412}" type="datetimeFigureOut">
              <a:rPr lang="zh-TW" altLang="en-US" smtClean="0"/>
              <a:t>2020/2/27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3868AE-1859-4891-A4C3-E56D7E42490F}" type="slidenum">
              <a:rPr lang="zh-TW" altLang="en-US" smtClean="0"/>
              <a:t>‹#›</a:t>
            </a:fld>
            <a:endParaRPr lang="zh-TW" altLang="en-US"/>
          </a:p>
        </p:txBody>
      </p:sp>
    </p:spTree>
    <p:extLst>
      <p:ext uri="{BB962C8B-B14F-4D97-AF65-F5344CB8AC3E}">
        <p14:creationId xmlns:p14="http://schemas.microsoft.com/office/powerpoint/2010/main" val="413303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4C1DEE3-8C69-4DC5-986A-2D096B0CD412}" type="datetimeFigureOut">
              <a:rPr lang="zh-TW" altLang="en-US" smtClean="0"/>
              <a:t>2020/2/27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3868AE-1859-4891-A4C3-E56D7E42490F}" type="slidenum">
              <a:rPr lang="zh-TW" altLang="en-US" smtClean="0"/>
              <a:t>‹#›</a:t>
            </a:fld>
            <a:endParaRPr lang="zh-TW" altLang="en-US"/>
          </a:p>
        </p:txBody>
      </p:sp>
    </p:spTree>
    <p:extLst>
      <p:ext uri="{BB962C8B-B14F-4D97-AF65-F5344CB8AC3E}">
        <p14:creationId xmlns:p14="http://schemas.microsoft.com/office/powerpoint/2010/main" val="112471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4C1DEE3-8C69-4DC5-986A-2D096B0CD412}" type="datetimeFigureOut">
              <a:rPr lang="zh-TW" altLang="en-US" smtClean="0"/>
              <a:t>2020/2/27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43868AE-1859-4891-A4C3-E56D7E42490F}" type="slidenum">
              <a:rPr lang="zh-TW" altLang="en-US" smtClean="0"/>
              <a:t>‹#›</a:t>
            </a:fld>
            <a:endParaRPr lang="zh-TW" altLang="en-US"/>
          </a:p>
        </p:txBody>
      </p:sp>
    </p:spTree>
    <p:extLst>
      <p:ext uri="{BB962C8B-B14F-4D97-AF65-F5344CB8AC3E}">
        <p14:creationId xmlns:p14="http://schemas.microsoft.com/office/powerpoint/2010/main" val="219024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4C1DEE3-8C69-4DC5-986A-2D096B0CD412}" type="datetimeFigureOut">
              <a:rPr lang="zh-TW" altLang="en-US" smtClean="0"/>
              <a:t>2020/2/27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43868AE-1859-4891-A4C3-E56D7E42490F}" type="slidenum">
              <a:rPr lang="zh-TW" altLang="en-US" smtClean="0"/>
              <a:t>‹#›</a:t>
            </a:fld>
            <a:endParaRPr lang="zh-TW" altLang="en-US"/>
          </a:p>
        </p:txBody>
      </p:sp>
    </p:spTree>
    <p:extLst>
      <p:ext uri="{BB962C8B-B14F-4D97-AF65-F5344CB8AC3E}">
        <p14:creationId xmlns:p14="http://schemas.microsoft.com/office/powerpoint/2010/main" val="99098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4C1DEE3-8C69-4DC5-986A-2D096B0CD412}" type="datetimeFigureOut">
              <a:rPr lang="zh-TW" altLang="en-US" smtClean="0"/>
              <a:t>2020/2/27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43868AE-1859-4891-A4C3-E56D7E42490F}" type="slidenum">
              <a:rPr lang="zh-TW" altLang="en-US" smtClean="0"/>
              <a:t>‹#›</a:t>
            </a:fld>
            <a:endParaRPr lang="zh-TW" altLang="en-US"/>
          </a:p>
        </p:txBody>
      </p:sp>
    </p:spTree>
    <p:extLst>
      <p:ext uri="{BB962C8B-B14F-4D97-AF65-F5344CB8AC3E}">
        <p14:creationId xmlns:p14="http://schemas.microsoft.com/office/powerpoint/2010/main" val="232656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4C1DEE3-8C69-4DC5-986A-2D096B0CD412}" type="datetimeFigureOut">
              <a:rPr lang="zh-TW" altLang="en-US" smtClean="0"/>
              <a:t>2020/2/27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3868AE-1859-4891-A4C3-E56D7E42490F}" type="slidenum">
              <a:rPr lang="zh-TW" altLang="en-US" smtClean="0"/>
              <a:t>‹#›</a:t>
            </a:fld>
            <a:endParaRPr lang="zh-TW" altLang="en-US"/>
          </a:p>
        </p:txBody>
      </p:sp>
    </p:spTree>
    <p:extLst>
      <p:ext uri="{BB962C8B-B14F-4D97-AF65-F5344CB8AC3E}">
        <p14:creationId xmlns:p14="http://schemas.microsoft.com/office/powerpoint/2010/main" val="218827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4C1DEE3-8C69-4DC5-986A-2D096B0CD412}" type="datetimeFigureOut">
              <a:rPr lang="zh-TW" altLang="en-US" smtClean="0"/>
              <a:t>2020/2/27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3868AE-1859-4891-A4C3-E56D7E42490F}" type="slidenum">
              <a:rPr lang="zh-TW" altLang="en-US" smtClean="0"/>
              <a:t>‹#›</a:t>
            </a:fld>
            <a:endParaRPr lang="zh-TW" altLang="en-US"/>
          </a:p>
        </p:txBody>
      </p:sp>
    </p:spTree>
    <p:extLst>
      <p:ext uri="{BB962C8B-B14F-4D97-AF65-F5344CB8AC3E}">
        <p14:creationId xmlns:p14="http://schemas.microsoft.com/office/powerpoint/2010/main" val="6104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stretch>
            <a:fillRect l="-10000" r="-10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1DEE3-8C69-4DC5-986A-2D096B0CD412}" type="datetimeFigureOut">
              <a:rPr lang="zh-TW" altLang="en-US" smtClean="0"/>
              <a:t>2020/2/27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868AE-1859-4891-A4C3-E56D7E42490F}" type="slidenum">
              <a:rPr lang="zh-TW" altLang="en-US" smtClean="0"/>
              <a:t>‹#›</a:t>
            </a:fld>
            <a:endParaRPr lang="zh-TW" altLang="en-US"/>
          </a:p>
        </p:txBody>
      </p:sp>
    </p:spTree>
    <p:extLst>
      <p:ext uri="{BB962C8B-B14F-4D97-AF65-F5344CB8AC3E}">
        <p14:creationId xmlns:p14="http://schemas.microsoft.com/office/powerpoint/2010/main" val="24729050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4" name="標題 3"/>
          <p:cNvSpPr>
            <a:spLocks noGrp="1"/>
          </p:cNvSpPr>
          <p:nvPr>
            <p:ph type="ctrTitle"/>
          </p:nvPr>
        </p:nvSpPr>
        <p:spPr>
          <a:xfrm>
            <a:off x="1619672" y="2996952"/>
            <a:ext cx="5976664" cy="2160240"/>
          </a:xfrm>
        </p:spPr>
        <p:txBody>
          <a:bodyPr>
            <a:normAutofit/>
          </a:bodyPr>
          <a:lstStyle/>
          <a:p>
            <a:r>
              <a:rPr lang="zh-TW" altLang="en-US" sz="6600" smtClean="0">
                <a:solidFill>
                  <a:schemeClr val="tx1">
                    <a:lumMod val="75000"/>
                    <a:lumOff val="25000"/>
                  </a:schemeClr>
                </a:solidFill>
                <a:latin typeface="Microsoft YaHei" panose="020B0503020204020204" pitchFamily="34" charset="-122"/>
                <a:ea typeface="Microsoft YaHei" panose="020B0503020204020204" pitchFamily="34" charset="-122"/>
              </a:rPr>
              <a:t>我只是個</a:t>
            </a:r>
            <a:r>
              <a:rPr lang="en-US" altLang="zh-TW" sz="6600" smtClean="0">
                <a:solidFill>
                  <a:schemeClr val="tx1">
                    <a:lumMod val="75000"/>
                    <a:lumOff val="25000"/>
                  </a:schemeClr>
                </a:solidFill>
                <a:latin typeface="Microsoft YaHei" panose="020B0503020204020204" pitchFamily="34" charset="-122"/>
                <a:ea typeface="Microsoft YaHei" panose="020B0503020204020204" pitchFamily="34" charset="-122"/>
              </a:rPr>
              <a:t/>
            </a:r>
            <a:br>
              <a:rPr lang="en-US" altLang="zh-TW" sz="6600" smtClean="0">
                <a:solidFill>
                  <a:schemeClr val="tx1">
                    <a:lumMod val="75000"/>
                    <a:lumOff val="25000"/>
                  </a:schemeClr>
                </a:solidFill>
                <a:latin typeface="Microsoft YaHei" panose="020B0503020204020204" pitchFamily="34" charset="-122"/>
                <a:ea typeface="Microsoft YaHei" panose="020B0503020204020204" pitchFamily="34" charset="-122"/>
              </a:rPr>
            </a:br>
            <a:r>
              <a:rPr lang="zh-TW" altLang="en-US" sz="6600" smtClean="0">
                <a:latin typeface="Microsoft YaHei" panose="020B0503020204020204" pitchFamily="34" charset="-122"/>
                <a:ea typeface="Microsoft YaHei" panose="020B0503020204020204" pitchFamily="34" charset="-122"/>
              </a:rPr>
              <a:t>計程車司機</a:t>
            </a:r>
            <a:r>
              <a:rPr lang="en-US" altLang="zh-TW" sz="6600" smtClean="0">
                <a:solidFill>
                  <a:srgbClr val="C00000"/>
                </a:solidFill>
                <a:latin typeface="Microsoft YaHei" panose="020B0503020204020204" pitchFamily="34" charset="-122"/>
                <a:ea typeface="Microsoft YaHei" panose="020B0503020204020204" pitchFamily="34" charset="-122"/>
              </a:rPr>
              <a:t>-</a:t>
            </a:r>
            <a:r>
              <a:rPr lang="zh-TW" altLang="en-US" sz="4000" smtClean="0">
                <a:solidFill>
                  <a:srgbClr val="C0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影評</a:t>
            </a:r>
            <a:endParaRPr lang="zh-TW" altLang="en-US" sz="4000" dirty="0">
              <a:solidFill>
                <a:srgbClr val="C0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7" name="副標題 6"/>
          <p:cNvSpPr>
            <a:spLocks noGrp="1"/>
          </p:cNvSpPr>
          <p:nvPr>
            <p:ph type="subTitle" idx="1"/>
          </p:nvPr>
        </p:nvSpPr>
        <p:spPr>
          <a:xfrm>
            <a:off x="7101368" y="6363566"/>
            <a:ext cx="1784930" cy="351863"/>
          </a:xfrm>
        </p:spPr>
        <p:txBody>
          <a:bodyPr>
            <a:normAutofit fontScale="47500" lnSpcReduction="20000"/>
          </a:bodyPr>
          <a:lstStyle/>
          <a:p>
            <a:r>
              <a:rPr lang="zh-TW" altLang="en-US" b="1" smtClean="0">
                <a:solidFill>
                  <a:schemeClr val="tx1">
                    <a:lumMod val="75000"/>
                    <a:lumOff val="25000"/>
                  </a:schemeClr>
                </a:solidFill>
              </a:rPr>
              <a:t>德</a:t>
            </a:r>
            <a:r>
              <a:rPr lang="en-US" altLang="zh-TW" b="1" smtClean="0">
                <a:solidFill>
                  <a:schemeClr val="tx1">
                    <a:lumMod val="75000"/>
                    <a:lumOff val="25000"/>
                  </a:schemeClr>
                </a:solidFill>
              </a:rPr>
              <a:t>1A</a:t>
            </a:r>
            <a:r>
              <a:rPr lang="en-US" altLang="zh-TW" smtClean="0">
                <a:solidFill>
                  <a:schemeClr val="tx1">
                    <a:lumMod val="75000"/>
                    <a:lumOff val="25000"/>
                  </a:schemeClr>
                </a:solidFill>
              </a:rPr>
              <a:t>-1108302025</a:t>
            </a:r>
            <a:endParaRPr lang="zh-TW" altLang="en-US" dirty="0">
              <a:solidFill>
                <a:schemeClr val="tx1">
                  <a:lumMod val="75000"/>
                  <a:lumOff val="25000"/>
                </a:schemeClr>
              </a:solidFill>
            </a:endParaRPr>
          </a:p>
        </p:txBody>
      </p:sp>
    </p:spTree>
    <p:extLst>
      <p:ext uri="{BB962C8B-B14F-4D97-AF65-F5344CB8AC3E}">
        <p14:creationId xmlns:p14="http://schemas.microsoft.com/office/powerpoint/2010/main" val="1572075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ormAutofit fontScale="90000"/>
          </a:bodyPr>
          <a:lstStyle/>
          <a:p>
            <a:pPr algn="l"/>
            <a:r>
              <a:rPr lang="en-US" altLang="zh-TW" sz="4800" b="1" dirty="0"/>
              <a:t/>
            </a:r>
            <a:br>
              <a:rPr lang="en-US" altLang="zh-TW" sz="4800" b="1" dirty="0"/>
            </a:br>
            <a:r>
              <a:rPr lang="en-US" altLang="zh-TW" sz="4800" b="1" dirty="0" smtClean="0"/>
              <a:t/>
            </a:r>
            <a:br>
              <a:rPr lang="en-US" altLang="zh-TW" sz="4800" b="1" dirty="0" smtClean="0"/>
            </a:br>
            <a:r>
              <a:rPr lang="en-US" altLang="zh-TW" sz="4800" b="1" dirty="0"/>
              <a:t/>
            </a:r>
            <a:br>
              <a:rPr lang="en-US" altLang="zh-TW" sz="4800" b="1" dirty="0"/>
            </a:br>
            <a:r>
              <a:rPr lang="zh-TW" altLang="en-US" sz="4000" b="1" dirty="0" smtClean="0">
                <a:solidFill>
                  <a:schemeClr val="tx1">
                    <a:lumMod val="95000"/>
                    <a:lumOff val="5000"/>
                  </a:schemeClr>
                </a:solidFill>
              </a:rPr>
              <a:t>一</a:t>
            </a:r>
            <a:r>
              <a:rPr lang="en-US" altLang="zh-TW" sz="4000" b="1" dirty="0" smtClean="0">
                <a:solidFill>
                  <a:schemeClr val="tx1">
                    <a:lumMod val="95000"/>
                    <a:lumOff val="5000"/>
                  </a:schemeClr>
                </a:solidFill>
              </a:rPr>
              <a:t>.</a:t>
            </a:r>
            <a:r>
              <a:rPr lang="zh-TW" altLang="en-US" sz="4000" b="1" dirty="0" smtClean="0">
                <a:solidFill>
                  <a:schemeClr val="tx1">
                    <a:lumMod val="95000"/>
                    <a:lumOff val="5000"/>
                  </a:schemeClr>
                </a:solidFill>
              </a:rPr>
              <a:t>前言</a:t>
            </a:r>
            <a:r>
              <a:rPr lang="en-US" altLang="zh-TW" b="1" dirty="0" smtClean="0">
                <a:solidFill>
                  <a:schemeClr val="tx1">
                    <a:lumMod val="85000"/>
                    <a:lumOff val="15000"/>
                  </a:schemeClr>
                </a:solidFill>
              </a:rPr>
              <a:t/>
            </a:r>
            <a:br>
              <a:rPr lang="en-US" altLang="zh-TW" b="1" dirty="0" smtClean="0">
                <a:solidFill>
                  <a:schemeClr val="tx1">
                    <a:lumMod val="85000"/>
                    <a:lumOff val="15000"/>
                  </a:schemeClr>
                </a:solidFill>
              </a:rPr>
            </a:br>
            <a:r>
              <a:rPr lang="en-US" altLang="zh-TW" b="1" dirty="0" smtClean="0">
                <a:solidFill>
                  <a:schemeClr val="tx1">
                    <a:lumMod val="85000"/>
                    <a:lumOff val="15000"/>
                  </a:schemeClr>
                </a:solidFill>
              </a:rPr>
              <a:t/>
            </a:r>
            <a:br>
              <a:rPr lang="en-US" altLang="zh-TW" b="1" dirty="0" smtClean="0">
                <a:solidFill>
                  <a:schemeClr val="tx1">
                    <a:lumMod val="85000"/>
                    <a:lumOff val="15000"/>
                  </a:schemeClr>
                </a:solidFill>
              </a:rPr>
            </a:br>
            <a:r>
              <a:rPr lang="zh-TW" altLang="en-US" b="1" dirty="0" smtClean="0">
                <a:solidFill>
                  <a:schemeClr val="tx1">
                    <a:lumMod val="85000"/>
                    <a:lumOff val="15000"/>
                  </a:schemeClr>
                </a:solidFill>
              </a:rPr>
              <a:t>   </a:t>
            </a:r>
            <a:r>
              <a:rPr lang="en-US" altLang="zh-TW" b="1" dirty="0">
                <a:solidFill>
                  <a:prstClr val="black">
                    <a:lumMod val="85000"/>
                    <a:lumOff val="15000"/>
                  </a:prstClr>
                </a:solidFill>
              </a:rPr>
              <a:t/>
            </a:r>
            <a:br>
              <a:rPr lang="en-US" altLang="zh-TW" b="1" dirty="0">
                <a:solidFill>
                  <a:prstClr val="black">
                    <a:lumMod val="85000"/>
                    <a:lumOff val="15000"/>
                  </a:prstClr>
                </a:solidFill>
              </a:rPr>
            </a:br>
            <a:endParaRPr lang="zh-TW" altLang="en-US" sz="2000" dirty="0"/>
          </a:p>
        </p:txBody>
      </p:sp>
      <p:sp>
        <p:nvSpPr>
          <p:cNvPr id="2" name="直排文字版面配置區 1"/>
          <p:cNvSpPr>
            <a:spLocks noGrp="1"/>
          </p:cNvSpPr>
          <p:nvPr>
            <p:ph idx="1"/>
          </p:nvPr>
        </p:nvSpPr>
        <p:spPr/>
        <p:txBody>
          <a:bodyPr>
            <a:normAutofit/>
          </a:bodyPr>
          <a:lstStyle/>
          <a:p>
            <a:r>
              <a:rPr lang="zh-TW" altLang="en-US" sz="4400" dirty="0" smtClean="0">
                <a:solidFill>
                  <a:schemeClr val="tx1">
                    <a:lumMod val="75000"/>
                    <a:lumOff val="25000"/>
                  </a:schemeClr>
                </a:solidFill>
              </a:rPr>
              <a:t>一位計程車司機協助一名德國記者將拍攝的民主抗爭運動影像送往世界的驚險過程</a:t>
            </a:r>
            <a:r>
              <a:rPr lang="en-US" altLang="zh-TW" sz="4400" dirty="0" smtClean="0">
                <a:solidFill>
                  <a:schemeClr val="tx1">
                    <a:lumMod val="75000"/>
                    <a:lumOff val="25000"/>
                  </a:schemeClr>
                </a:solidFill>
              </a:rPr>
              <a:t>... </a:t>
            </a:r>
          </a:p>
          <a:p>
            <a:endParaRPr lang="en-US" altLang="zh-TW" sz="4400" dirty="0">
              <a:solidFill>
                <a:schemeClr val="tx1">
                  <a:lumMod val="75000"/>
                  <a:lumOff val="25000"/>
                </a:schemeClr>
              </a:solidFill>
            </a:endParaRPr>
          </a:p>
          <a:p>
            <a:r>
              <a:rPr lang="zh-TW" altLang="en-US" dirty="0" smtClean="0">
                <a:solidFill>
                  <a:schemeClr val="tx1">
                    <a:lumMod val="75000"/>
                    <a:lumOff val="25000"/>
                  </a:schemeClr>
                </a:solidFill>
              </a:rPr>
              <a:t>民主和媒體自主跟自由的關係</a:t>
            </a:r>
            <a:r>
              <a:rPr lang="en-US" altLang="zh-TW" dirty="0" smtClean="0">
                <a:solidFill>
                  <a:schemeClr val="tx1">
                    <a:lumMod val="75000"/>
                    <a:lumOff val="25000"/>
                  </a:schemeClr>
                </a:solidFill>
              </a:rPr>
              <a:t>?</a:t>
            </a:r>
            <a:endParaRPr lang="en-US" altLang="zh-TW" dirty="0">
              <a:solidFill>
                <a:schemeClr val="tx1">
                  <a:lumMod val="75000"/>
                  <a:lumOff val="25000"/>
                </a:schemeClr>
              </a:solidFill>
            </a:endParaRPr>
          </a:p>
        </p:txBody>
      </p:sp>
      <p:pic>
        <p:nvPicPr>
          <p:cNvPr id="13" name="圖片 1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3333" y1="5667" x2="3333" y2="5667"/>
                        <a14:backgroundMark x1="20667" y1="5667" x2="20667" y2="5667"/>
                        <a14:backgroundMark x1="24000" y1="70000" x2="24000" y2="70000"/>
                        <a14:backgroundMark x1="31333" y1="26000" x2="31333" y2="26000"/>
                        <a14:backgroundMark x1="86000" y1="18333" x2="86000" y2="18333"/>
                      </a14:backgroundRemoval>
                    </a14:imgEffect>
                  </a14:imgLayer>
                </a14:imgProps>
              </a:ext>
              <a:ext uri="{28A0092B-C50C-407E-A947-70E740481C1C}">
                <a14:useLocalDpi xmlns:a14="http://schemas.microsoft.com/office/drawing/2010/main" val="0"/>
              </a:ext>
            </a:extLst>
          </a:blip>
          <a:stretch>
            <a:fillRect/>
          </a:stretch>
        </p:blipFill>
        <p:spPr>
          <a:xfrm rot="316798">
            <a:off x="6073199" y="3778070"/>
            <a:ext cx="3031382" cy="3031382"/>
          </a:xfrm>
          <a:prstGeom prst="rect">
            <a:avLst/>
          </a:prstGeom>
        </p:spPr>
      </p:pic>
      <p:sp>
        <p:nvSpPr>
          <p:cNvPr id="6" name="矩形 5"/>
          <p:cNvSpPr/>
          <p:nvPr/>
        </p:nvSpPr>
        <p:spPr>
          <a:xfrm>
            <a:off x="611560" y="1556792"/>
            <a:ext cx="4763715" cy="707886"/>
          </a:xfrm>
          <a:prstGeom prst="rect">
            <a:avLst/>
          </a:prstGeom>
        </p:spPr>
        <p:txBody>
          <a:bodyPr wrap="square">
            <a:spAutoFit/>
          </a:bodyPr>
          <a:lstStyle/>
          <a:p>
            <a:r>
              <a:rPr lang="en-US" altLang="zh-TW" sz="2200" dirty="0">
                <a:solidFill>
                  <a:prstClr val="black"/>
                </a:solidFill>
                <a:cs typeface="+mj-cs"/>
              </a:rPr>
              <a:t/>
            </a:r>
            <a:br>
              <a:rPr lang="en-US" altLang="zh-TW" sz="2200" dirty="0">
                <a:solidFill>
                  <a:prstClr val="black"/>
                </a:solidFill>
                <a:cs typeface="+mj-cs"/>
              </a:rPr>
            </a:br>
            <a:endParaRPr lang="zh-TW" altLang="en-US" dirty="0"/>
          </a:p>
        </p:txBody>
      </p:sp>
    </p:spTree>
    <p:extLst>
      <p:ext uri="{BB962C8B-B14F-4D97-AF65-F5344CB8AC3E}">
        <p14:creationId xmlns:p14="http://schemas.microsoft.com/office/powerpoint/2010/main" val="8281397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BEBA8EAE-BF5A-486C-A8C5-ECC9F3942E4B}">
                <a14:imgProps xmlns:a14="http://schemas.microsoft.com/office/drawing/2010/main">
                  <a14:imgLayer r:embed="rId4">
                    <a14:imgEffect>
                      <a14:backgroundRemoval t="65063" b="84250" l="21260" r="80315">
                        <a14:foregroundMark x1="47857" y1="68250" x2="47857" y2="68250"/>
                        <a14:foregroundMark x1="48381" y1="68625" x2="48381" y2="68625"/>
                        <a14:foregroundMark x1="48381" y1="67938" x2="48381" y2="67938"/>
                        <a14:foregroundMark x1="48119" y1="67250" x2="48119" y2="67250"/>
                        <a14:foregroundMark x1="45319" y1="70813" x2="45319" y2="70813"/>
                        <a14:foregroundMark x1="37095" y1="74500" x2="37095" y2="74500"/>
                        <a14:foregroundMark x1="38058" y1="78188" x2="38058" y2="78188"/>
                        <a14:foregroundMark x1="52843" y1="76000" x2="52843" y2="76000"/>
                        <a14:foregroundMark x1="66929" y1="78875" x2="66929" y2="78875"/>
                        <a14:foregroundMark x1="65529" y1="75125" x2="65529" y2="75125"/>
                        <a14:foregroundMark x1="32108" y1="74625" x2="32108" y2="74625"/>
                      </a14:backgroundRemoval>
                    </a14:imgEffect>
                  </a14:imgLayer>
                </a14:imgProps>
              </a:ext>
              <a:ext uri="{28A0092B-C50C-407E-A947-70E740481C1C}">
                <a14:useLocalDpi xmlns:a14="http://schemas.microsoft.com/office/drawing/2010/main" val="0"/>
              </a:ext>
            </a:extLst>
          </a:blip>
          <a:stretch>
            <a:fillRect/>
          </a:stretch>
        </p:blipFill>
        <p:spPr>
          <a:xfrm>
            <a:off x="-1629800" y="-1251520"/>
            <a:ext cx="6863004" cy="9607005"/>
          </a:xfrm>
          <a:prstGeom prst="rect">
            <a:avLst/>
          </a:prstGeom>
        </p:spPr>
      </p:pic>
      <p:sp>
        <p:nvSpPr>
          <p:cNvPr id="3" name="標題 2"/>
          <p:cNvSpPr>
            <a:spLocks noGrp="1"/>
          </p:cNvSpPr>
          <p:nvPr>
            <p:ph type="title"/>
          </p:nvPr>
        </p:nvSpPr>
        <p:spPr/>
        <p:txBody>
          <a:bodyPr>
            <a:normAutofit/>
          </a:bodyPr>
          <a:lstStyle/>
          <a:p>
            <a:pPr algn="l"/>
            <a:r>
              <a:rPr lang="zh-TW" altLang="en-US" sz="3600" b="1" dirty="0" smtClean="0"/>
              <a:t>二</a:t>
            </a:r>
            <a:r>
              <a:rPr lang="en-US" altLang="zh-TW" sz="3600" b="1" dirty="0" smtClean="0"/>
              <a:t>.</a:t>
            </a:r>
            <a:r>
              <a:rPr lang="zh-TW" altLang="en-US" sz="3600" b="1" dirty="0" smtClean="0"/>
              <a:t>論證</a:t>
            </a:r>
            <a:endParaRPr lang="zh-TW" altLang="en-US" sz="3600" b="1" dirty="0"/>
          </a:p>
        </p:txBody>
      </p:sp>
      <p:sp>
        <p:nvSpPr>
          <p:cNvPr id="10" name="內容版面配置區 9"/>
          <p:cNvSpPr>
            <a:spLocks noGrp="1"/>
          </p:cNvSpPr>
          <p:nvPr>
            <p:ph idx="1"/>
          </p:nvPr>
        </p:nvSpPr>
        <p:spPr/>
        <p:txBody>
          <a:bodyPr>
            <a:normAutofit/>
          </a:bodyPr>
          <a:lstStyle/>
          <a:p>
            <a:pPr marL="0" indent="0">
              <a:buNone/>
            </a:pPr>
            <a:endParaRPr lang="en-US" altLang="zh-TW" sz="2000" dirty="0" smtClean="0"/>
          </a:p>
          <a:p>
            <a:pPr marL="0" indent="0">
              <a:buNone/>
            </a:pPr>
            <a:endParaRPr lang="en-US" altLang="zh-TW" sz="2000" dirty="0"/>
          </a:p>
          <a:p>
            <a:pPr marL="0" indent="0">
              <a:buNone/>
            </a:pPr>
            <a:endParaRPr lang="en-US" altLang="zh-TW" sz="2000" dirty="0" smtClean="0"/>
          </a:p>
          <a:p>
            <a:pPr marL="0" indent="0">
              <a:buNone/>
            </a:pPr>
            <a:endParaRPr lang="en-US" altLang="zh-TW" sz="2000" dirty="0"/>
          </a:p>
          <a:p>
            <a:pPr marL="0" indent="0">
              <a:buNone/>
            </a:pPr>
            <a:endParaRPr lang="en-US" altLang="zh-TW" sz="2000" dirty="0" smtClean="0"/>
          </a:p>
          <a:p>
            <a:pPr marL="0" indent="0">
              <a:buNone/>
            </a:pPr>
            <a:endParaRPr lang="en-US" altLang="zh-TW" sz="2000" dirty="0"/>
          </a:p>
          <a:p>
            <a:pPr marL="0" indent="0">
              <a:buNone/>
            </a:pPr>
            <a:endParaRPr lang="en-US" altLang="zh-TW" sz="2000" dirty="0" smtClean="0"/>
          </a:p>
          <a:p>
            <a:pPr marL="0" indent="0">
              <a:buNone/>
            </a:pPr>
            <a:endParaRPr lang="en-US" altLang="zh-TW" sz="2000" dirty="0"/>
          </a:p>
          <a:p>
            <a:pPr marL="0" indent="0">
              <a:buNone/>
            </a:pPr>
            <a:endParaRPr lang="en-US" altLang="zh-TW" sz="2000" dirty="0" smtClean="0"/>
          </a:p>
          <a:p>
            <a:pPr marL="0" indent="0">
              <a:buNone/>
            </a:pPr>
            <a:endParaRPr lang="en-US" altLang="zh-TW" sz="2000" dirty="0"/>
          </a:p>
          <a:p>
            <a:pPr marL="0" indent="0">
              <a:buNone/>
            </a:pPr>
            <a:endParaRPr lang="en-US" altLang="zh-TW" sz="2000" dirty="0" smtClean="0"/>
          </a:p>
          <a:p>
            <a:pPr marL="0" indent="0" algn="r">
              <a:buNone/>
            </a:pPr>
            <a:r>
              <a:rPr lang="zh-TW" altLang="en-US" sz="2400" dirty="0">
                <a:solidFill>
                  <a:schemeClr val="tx1">
                    <a:lumMod val="85000"/>
                    <a:lumOff val="15000"/>
                  </a:schemeClr>
                </a:solidFill>
              </a:rPr>
              <a:t>民主跟媒體自主</a:t>
            </a:r>
            <a:r>
              <a:rPr lang="zh-TW" altLang="en-US" sz="2400" dirty="0" smtClean="0">
                <a:solidFill>
                  <a:schemeClr val="tx1">
                    <a:lumMod val="85000"/>
                    <a:lumOff val="15000"/>
                  </a:schemeClr>
                </a:solidFill>
              </a:rPr>
              <a:t>其實都是自由的一環</a:t>
            </a:r>
            <a:endParaRPr lang="zh-TW" altLang="en-US" sz="2400" dirty="0">
              <a:solidFill>
                <a:schemeClr val="tx1">
                  <a:lumMod val="85000"/>
                  <a:lumOff val="15000"/>
                </a:schemeClr>
              </a:solidFill>
            </a:endParaRPr>
          </a:p>
          <a:p>
            <a:pPr marL="0" indent="0">
              <a:buNone/>
            </a:pPr>
            <a:endParaRPr lang="en-US" altLang="zh-TW" sz="2000" dirty="0"/>
          </a:p>
        </p:txBody>
      </p:sp>
      <p:sp>
        <p:nvSpPr>
          <p:cNvPr id="7" name="流程圖: 接點 6"/>
          <p:cNvSpPr/>
          <p:nvPr/>
        </p:nvSpPr>
        <p:spPr>
          <a:xfrm>
            <a:off x="3275856" y="1605960"/>
            <a:ext cx="3672408" cy="3640400"/>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800" dirty="0" smtClean="0"/>
              <a:t>自由</a:t>
            </a:r>
            <a:endParaRPr lang="zh-TW" altLang="en-US" sz="8800" dirty="0" smtClean="0"/>
          </a:p>
        </p:txBody>
      </p:sp>
      <p:sp>
        <p:nvSpPr>
          <p:cNvPr id="8" name="流程圖: 接點 7"/>
          <p:cNvSpPr/>
          <p:nvPr/>
        </p:nvSpPr>
        <p:spPr>
          <a:xfrm>
            <a:off x="2843808" y="1579688"/>
            <a:ext cx="1440160" cy="1440160"/>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t>民主</a:t>
            </a:r>
            <a:endParaRPr lang="zh-TW" altLang="en-US" sz="3200" dirty="0" smtClean="0"/>
          </a:p>
        </p:txBody>
      </p:sp>
      <p:sp>
        <p:nvSpPr>
          <p:cNvPr id="9" name="流程圖: 接點 8"/>
          <p:cNvSpPr/>
          <p:nvPr/>
        </p:nvSpPr>
        <p:spPr>
          <a:xfrm>
            <a:off x="5940152" y="1579688"/>
            <a:ext cx="1440160" cy="1440160"/>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t>媒體自主</a:t>
            </a:r>
            <a:endParaRPr lang="zh-TW" altLang="en-US" sz="3200" dirty="0" smtClean="0"/>
          </a:p>
        </p:txBody>
      </p:sp>
    </p:spTree>
    <p:extLst>
      <p:ext uri="{BB962C8B-B14F-4D97-AF65-F5344CB8AC3E}">
        <p14:creationId xmlns:p14="http://schemas.microsoft.com/office/powerpoint/2010/main" val="37256769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11" end="11"/>
                                            </p:txEl>
                                          </p:spTgt>
                                        </p:tgtEl>
                                        <p:attrNameLst>
                                          <p:attrName>style.visibility</p:attrName>
                                        </p:attrNameLst>
                                      </p:cBhvr>
                                      <p:to>
                                        <p:strVal val="visible"/>
                                      </p:to>
                                    </p:set>
                                    <p:animEffect transition="in" filter="barn(inVertical)">
                                      <p:cBhvr>
                                        <p:cTn id="7" dur="500"/>
                                        <p:tgtEl>
                                          <p:spTgt spid="10">
                                            <p:txEl>
                                              <p:pRg st="11" end="11"/>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250"/>
                                        <p:tgtEl>
                                          <p:spTgt spid="8"/>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1250"/>
                                        <p:tgtEl>
                                          <p:spTgt spid="9"/>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BEBA8EAE-BF5A-486C-A8C5-ECC9F3942E4B}">
                <a14:imgProps xmlns:a14="http://schemas.microsoft.com/office/drawing/2010/main">
                  <a14:imgLayer r:embed="rId3">
                    <a14:imgEffect>
                      <a14:backgroundRemoval t="9944" b="89869" l="0" r="100000">
                        <a14:foregroundMark x1="24375" y1="29831" x2="24375" y2="29831"/>
                        <a14:foregroundMark x1="21500" y1="47280" x2="21500" y2="47280"/>
                        <a14:foregroundMark x1="15750" y1="60976" x2="15750" y2="60976"/>
                        <a14:foregroundMark x1="10375" y1="65291" x2="10375" y2="65291"/>
                        <a14:foregroundMark x1="13250" y1="32645" x2="13250" y2="32645"/>
                        <a14:foregroundMark x1="11500" y1="22139" x2="11500" y2="22139"/>
                        <a14:foregroundMark x1="42125" y1="23265" x2="42125" y2="23265"/>
                        <a14:foregroundMark x1="42875" y1="36210" x2="42875" y2="36210"/>
                        <a14:foregroundMark x1="58750" y1="28143" x2="58750" y2="28143"/>
                      </a14:backgroundRemoval>
                    </a14:imgEffect>
                  </a14:imgLayer>
                </a14:imgProps>
              </a:ext>
              <a:ext uri="{28A0092B-C50C-407E-A947-70E740481C1C}">
                <a14:useLocalDpi xmlns:a14="http://schemas.microsoft.com/office/drawing/2010/main" val="0"/>
              </a:ext>
            </a:extLst>
          </a:blip>
          <a:stretch>
            <a:fillRect/>
          </a:stretch>
        </p:blipFill>
        <p:spPr>
          <a:xfrm>
            <a:off x="0" y="1340769"/>
            <a:ext cx="9184159" cy="6118946"/>
          </a:xfrm>
          <a:prstGeom prst="rect">
            <a:avLst/>
          </a:prstGeom>
        </p:spPr>
      </p:pic>
      <p:sp>
        <p:nvSpPr>
          <p:cNvPr id="2" name="標題 1"/>
          <p:cNvSpPr>
            <a:spLocks noGrp="1"/>
          </p:cNvSpPr>
          <p:nvPr>
            <p:ph type="title"/>
          </p:nvPr>
        </p:nvSpPr>
        <p:spPr/>
        <p:txBody>
          <a:bodyPr>
            <a:normAutofit/>
          </a:bodyPr>
          <a:lstStyle/>
          <a:p>
            <a:pPr algn="l"/>
            <a:r>
              <a:rPr lang="zh-TW" altLang="en-US" sz="3600" b="1" dirty="0" smtClean="0"/>
              <a:t>三</a:t>
            </a:r>
            <a:r>
              <a:rPr lang="en-US" altLang="zh-TW" sz="3600" b="1" dirty="0" smtClean="0"/>
              <a:t>.</a:t>
            </a:r>
            <a:r>
              <a:rPr lang="zh-TW" altLang="en-US" sz="3600" b="1" dirty="0" smtClean="0"/>
              <a:t>旁引</a:t>
            </a:r>
            <a:endParaRPr lang="zh-TW" altLang="en-US" sz="3600" b="1" dirty="0"/>
          </a:p>
        </p:txBody>
      </p:sp>
      <p:sp>
        <p:nvSpPr>
          <p:cNvPr id="4" name="內容版面配置區 3"/>
          <p:cNvSpPr>
            <a:spLocks noGrp="1"/>
          </p:cNvSpPr>
          <p:nvPr>
            <p:ph idx="1"/>
          </p:nvPr>
        </p:nvSpPr>
        <p:spPr>
          <a:xfrm>
            <a:off x="2935895" y="4400242"/>
            <a:ext cx="3312368" cy="2088232"/>
          </a:xfrm>
        </p:spPr>
        <p:txBody>
          <a:bodyPr>
            <a:normAutofit/>
          </a:bodyPr>
          <a:lstStyle/>
          <a:p>
            <a:pPr algn="ctr">
              <a:buFont typeface="Wingdings" panose="05000000000000000000" pitchFamily="2" charset="2"/>
              <a:buChar char="u"/>
            </a:pPr>
            <a:r>
              <a:rPr lang="zh-TW" altLang="en-US" sz="2400" dirty="0" smtClean="0">
                <a:solidFill>
                  <a:srgbClr val="002060"/>
                </a:solidFill>
              </a:rPr>
              <a:t>中國的官媒失去了媒體自主的能力，政體的發展也傾向專制。間接剝奪了一些原屬人民自由的權利</a:t>
            </a:r>
            <a:endParaRPr lang="zh-TW" altLang="en-US" sz="2400" dirty="0">
              <a:solidFill>
                <a:srgbClr val="002060"/>
              </a:solidFill>
            </a:endParaRPr>
          </a:p>
        </p:txBody>
      </p:sp>
    </p:spTree>
    <p:extLst>
      <p:ext uri="{BB962C8B-B14F-4D97-AF65-F5344CB8AC3E}">
        <p14:creationId xmlns:p14="http://schemas.microsoft.com/office/powerpoint/2010/main" val="39825030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lstStyle/>
          <a:p>
            <a:r>
              <a:rPr lang="zh-TW" altLang="en-US" dirty="0"/>
              <a:t>民主的</a:t>
            </a:r>
            <a:r>
              <a:rPr lang="zh-TW" altLang="en-US" dirty="0" smtClean="0"/>
              <a:t>不易</a:t>
            </a:r>
            <a:endParaRPr lang="en-US" altLang="zh-TW" dirty="0" smtClean="0"/>
          </a:p>
          <a:p>
            <a:r>
              <a:rPr lang="zh-TW" altLang="en-US" dirty="0" smtClean="0"/>
              <a:t>敬佩用奮鬥</a:t>
            </a:r>
            <a:r>
              <a:rPr lang="zh-TW" altLang="en-US" dirty="0"/>
              <a:t>、</a:t>
            </a:r>
            <a:r>
              <a:rPr lang="zh-TW" altLang="en-US" dirty="0" smtClean="0"/>
              <a:t>努力換</a:t>
            </a:r>
            <a:r>
              <a:rPr lang="zh-TW" altLang="en-US" dirty="0"/>
              <a:t>來</a:t>
            </a:r>
            <a:r>
              <a:rPr lang="zh-TW" altLang="en-US" dirty="0" smtClean="0"/>
              <a:t>的自由</a:t>
            </a:r>
            <a:endParaRPr lang="en-US" altLang="zh-TW" dirty="0" smtClean="0"/>
          </a:p>
          <a:p>
            <a:r>
              <a:rPr lang="zh-TW" altLang="en-US" dirty="0" smtClean="0"/>
              <a:t>媒體</a:t>
            </a:r>
            <a:r>
              <a:rPr lang="zh-TW" altLang="en-US" dirty="0"/>
              <a:t>識讀的</a:t>
            </a:r>
            <a:r>
              <a:rPr lang="zh-TW" altLang="en-US" dirty="0" smtClean="0"/>
              <a:t>重要性</a:t>
            </a:r>
            <a:endParaRPr lang="en-US" altLang="zh-TW" dirty="0" smtClean="0"/>
          </a:p>
          <a:p>
            <a:r>
              <a:rPr lang="zh-TW" altLang="en-US" dirty="0" smtClean="0"/>
              <a:t>公正</a:t>
            </a:r>
            <a:r>
              <a:rPr lang="zh-TW" altLang="en-US" dirty="0"/>
              <a:t>客觀的</a:t>
            </a:r>
            <a:r>
              <a:rPr lang="zh-TW" altLang="en-US" dirty="0" smtClean="0"/>
              <a:t>媒體，具備</a:t>
            </a:r>
            <a:r>
              <a:rPr lang="zh-TW" altLang="en-US" dirty="0"/>
              <a:t>懂得評估、思考的能力，以利</a:t>
            </a:r>
            <a:r>
              <a:rPr lang="zh-TW" altLang="en-US" dirty="0" smtClean="0"/>
              <a:t>在五官</a:t>
            </a:r>
            <a:r>
              <a:rPr lang="zh-TW" altLang="en-US" dirty="0"/>
              <a:t>即是媒體的</a:t>
            </a:r>
            <a:r>
              <a:rPr lang="zh-TW" altLang="en-US" dirty="0" smtClean="0"/>
              <a:t>環境生存</a:t>
            </a:r>
            <a:r>
              <a:rPr lang="zh-TW" altLang="en-US" dirty="0"/>
              <a:t>。</a:t>
            </a:r>
          </a:p>
          <a:p>
            <a:pPr marL="0" indent="0">
              <a:buNone/>
            </a:pPr>
            <a:endParaRPr lang="zh-TW" altLang="en-US" dirty="0"/>
          </a:p>
        </p:txBody>
      </p:sp>
      <p:pic>
        <p:nvPicPr>
          <p:cNvPr id="4" name="圖片 3"/>
          <p:cNvPicPr>
            <a:picLocks noChangeAspect="1"/>
          </p:cNvPicPr>
          <p:nvPr/>
        </p:nvPicPr>
        <p:blipFill>
          <a:blip r:embed="rId2" cstate="print">
            <a:extLst>
              <a:ext uri="{BEBA8EAE-BF5A-486C-A8C5-ECC9F3942E4B}">
                <a14:imgProps xmlns:a14="http://schemas.microsoft.com/office/drawing/2010/main">
                  <a14:imgLayer r:embed="rId3">
                    <a14:imgEffect>
                      <a14:backgroundRemoval t="6190" b="87758" l="7963" r="94815">
                        <a14:foregroundMark x1="44259" y1="77854" x2="44259" y2="77854"/>
                        <a14:foregroundMark x1="47593" y1="45942" x2="47593" y2="45942"/>
                        <a14:foregroundMark x1="62778" y1="53920" x2="62778" y2="53920"/>
                        <a14:foregroundMark x1="64074" y1="44979" x2="64074" y2="44979"/>
                        <a14:foregroundMark x1="91111" y1="30536" x2="91111" y2="30536"/>
                        <a14:foregroundMark x1="84815" y1="27648" x2="84815" y2="27648"/>
                        <a14:foregroundMark x1="85741" y1="32187" x2="85741" y2="32187"/>
                        <a14:foregroundMark x1="92593" y1="32187" x2="92593" y2="32187"/>
                        <a14:foregroundMark x1="91852" y1="27785" x2="91852" y2="27785"/>
                        <a14:foregroundMark x1="93519" y1="29574" x2="93519" y2="29574"/>
                        <a14:foregroundMark x1="93148" y1="34250" x2="93148" y2="34250"/>
                        <a14:foregroundMark x1="91667" y1="32737" x2="91667" y2="32737"/>
                        <a14:foregroundMark x1="58889" y1="26547" x2="58889" y2="26547"/>
                        <a14:foregroundMark x1="52037" y1="82256" x2="52037" y2="82256"/>
                        <a14:foregroundMark x1="79815" y1="73865" x2="79815" y2="73865"/>
                        <a14:foregroundMark x1="82407" y1="81843" x2="82407" y2="81843"/>
                        <a14:foregroundMark x1="70741" y1="80880" x2="70741" y2="80880"/>
                        <a14:backgroundMark x1="13333" y1="12380" x2="13333" y2="12380"/>
                        <a14:backgroundMark x1="11667" y1="18569" x2="11667" y2="18569"/>
                        <a14:backgroundMark x1="12963" y1="26547" x2="13333" y2="27098"/>
                        <a14:backgroundMark x1="12963" y1="34113" x2="12963" y2="34113"/>
                        <a14:backgroundMark x1="11667" y1="40165" x2="11667" y2="40165"/>
                        <a14:backgroundMark x1="19444" y1="9766" x2="19444" y2="9766"/>
                        <a14:backgroundMark x1="12963" y1="8391" x2="12963" y2="8391"/>
                        <a14:backgroundMark x1="14815" y1="17194" x2="14630" y2="17744"/>
                        <a14:backgroundMark x1="13519" y1="22696" x2="13519" y2="22696"/>
                        <a14:backgroundMark x1="15000" y1="30674" x2="15000" y2="31499"/>
                        <a14:backgroundMark x1="17037" y1="33563" x2="17037" y2="33563"/>
                      </a14:backgroundRemoval>
                    </a14:imgEffect>
                  </a14:imgLayer>
                </a14:imgProps>
              </a:ext>
              <a:ext uri="{28A0092B-C50C-407E-A947-70E740481C1C}">
                <a14:useLocalDpi xmlns:a14="http://schemas.microsoft.com/office/drawing/2010/main" val="0"/>
              </a:ext>
            </a:extLst>
          </a:blip>
          <a:stretch>
            <a:fillRect/>
          </a:stretch>
        </p:blipFill>
        <p:spPr>
          <a:xfrm>
            <a:off x="6012160" y="4600"/>
            <a:ext cx="2940379" cy="3960440"/>
          </a:xfrm>
          <a:prstGeom prst="rect">
            <a:avLst/>
          </a:prstGeom>
        </p:spPr>
      </p:pic>
      <p:sp>
        <p:nvSpPr>
          <p:cNvPr id="2" name="標題 1"/>
          <p:cNvSpPr>
            <a:spLocks noGrp="1"/>
          </p:cNvSpPr>
          <p:nvPr>
            <p:ph type="title"/>
          </p:nvPr>
        </p:nvSpPr>
        <p:spPr/>
        <p:txBody>
          <a:bodyPr>
            <a:normAutofit/>
          </a:bodyPr>
          <a:lstStyle/>
          <a:p>
            <a:pPr algn="l"/>
            <a:r>
              <a:rPr lang="zh-TW" altLang="en-US" sz="3600" b="1" dirty="0" smtClean="0"/>
              <a:t>四</a:t>
            </a:r>
            <a:r>
              <a:rPr lang="en-US" altLang="zh-TW" sz="3600" b="1" dirty="0" smtClean="0"/>
              <a:t>.</a:t>
            </a:r>
            <a:r>
              <a:rPr lang="zh-TW" altLang="en-US" sz="3600" b="1" dirty="0" smtClean="0"/>
              <a:t>評論</a:t>
            </a:r>
            <a:endParaRPr lang="zh-TW" altLang="en-US" sz="3600" b="1" dirty="0"/>
          </a:p>
        </p:txBody>
      </p:sp>
    </p:spTree>
    <p:extLst>
      <p:ext uri="{BB962C8B-B14F-4D97-AF65-F5344CB8AC3E}">
        <p14:creationId xmlns:p14="http://schemas.microsoft.com/office/powerpoint/2010/main" val="16525354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par>
                          <p:cTn id="20" fill="hold">
                            <p:stCondLst>
                              <p:cond delay="3500"/>
                            </p:stCondLst>
                            <p:childTnLst>
                              <p:par>
                                <p:cTn id="21" presetID="16" presetClass="entr" presetSubtype="21"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50000"/>
          </a:schemeClr>
        </a:solidFill>
        <a:ln>
          <a:solidFill>
            <a:schemeClr val="accent6">
              <a:lumMod val="50000"/>
            </a:schemeClr>
          </a:solidFill>
        </a:ln>
      </a:spPr>
      <a:bodyPr rtlCol="0" anchor="ct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TotalTime>
  <Words>131</Words>
  <Application>Microsoft Office PowerPoint</Application>
  <PresentationFormat>如螢幕大小 (4:3)</PresentationFormat>
  <Paragraphs>31</Paragraphs>
  <Slides>5</Slides>
  <Notes>1</Notes>
  <HiddenSlides>0</HiddenSlides>
  <MMClips>0</MMClips>
  <ScaleCrop>false</ScaleCrop>
  <HeadingPairs>
    <vt:vector size="4" baseType="variant">
      <vt:variant>
        <vt:lpstr>佈景主題</vt:lpstr>
      </vt:variant>
      <vt:variant>
        <vt:i4>1</vt:i4>
      </vt:variant>
      <vt:variant>
        <vt:lpstr>投影片標題</vt:lpstr>
      </vt:variant>
      <vt:variant>
        <vt:i4>5</vt:i4>
      </vt:variant>
    </vt:vector>
  </HeadingPairs>
  <TitlesOfParts>
    <vt:vector size="6" baseType="lpstr">
      <vt:lpstr>Office 佈景主題</vt:lpstr>
      <vt:lpstr>我只是個 計程車司機-影評</vt:lpstr>
      <vt:lpstr>   一.前言      </vt:lpstr>
      <vt:lpstr>二.論證</vt:lpstr>
      <vt:lpstr>三.旁引</vt:lpstr>
      <vt:lpstr>四.評論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Windows 使用者</cp:lastModifiedBy>
  <cp:revision>40</cp:revision>
  <dcterms:created xsi:type="dcterms:W3CDTF">2020-02-17T06:38:25Z</dcterms:created>
  <dcterms:modified xsi:type="dcterms:W3CDTF">2020-02-27T07:33:19Z</dcterms:modified>
</cp:coreProperties>
</file>